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67" r:id="rId14"/>
  </p:sldIdLst>
  <p:sldSz cx="18288000" cy="10287000"/>
  <p:notesSz cx="6858000" cy="9144000"/>
  <p:embeddedFontLst>
    <p:embeddedFont>
      <p:font typeface="Barlow SemiCondensed" panose="020B0604020202020204" charset="0"/>
      <p:regular r:id="rId15"/>
    </p:embeddedFont>
    <p:embeddedFont>
      <p:font typeface="Canva Sans Bold" panose="020B0604020202020204" charset="0"/>
      <p:regular r:id="rId16"/>
    </p:embeddedFont>
    <p:embeddedFont>
      <p:font typeface="Trend Sans One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AC5C94-60F0-4817-8641-FE46D12662B5}" v="4" dt="2025-08-14T02:51:10.376"/>
    <p1510:client id="{5F375096-DEC3-44A0-BEF9-9A3C2DDBBC2B}" v="12" dt="2025-08-13T12:50:43.4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10696070" flipH="1">
            <a:off x="7653809" y="7506319"/>
            <a:ext cx="10781422" cy="3503962"/>
          </a:xfrm>
          <a:custGeom>
            <a:avLst/>
            <a:gdLst/>
            <a:ahLst/>
            <a:cxnLst/>
            <a:rect l="l" t="t" r="r" b="b"/>
            <a:pathLst>
              <a:path w="10781422" h="3503962">
                <a:moveTo>
                  <a:pt x="10781422" y="0"/>
                </a:moveTo>
                <a:lnTo>
                  <a:pt x="0" y="0"/>
                </a:lnTo>
                <a:lnTo>
                  <a:pt x="0" y="3503962"/>
                </a:lnTo>
                <a:lnTo>
                  <a:pt x="10781422" y="3503962"/>
                </a:lnTo>
                <a:lnTo>
                  <a:pt x="10781422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0330892" y="4856116"/>
            <a:ext cx="10578726" cy="7735693"/>
          </a:xfrm>
          <a:custGeom>
            <a:avLst/>
            <a:gdLst/>
            <a:ahLst/>
            <a:cxnLst/>
            <a:rect l="l" t="t" r="r" b="b"/>
            <a:pathLst>
              <a:path w="10578726" h="7735693">
                <a:moveTo>
                  <a:pt x="0" y="0"/>
                </a:moveTo>
                <a:lnTo>
                  <a:pt x="10578726" y="0"/>
                </a:lnTo>
                <a:lnTo>
                  <a:pt x="10578726" y="7735693"/>
                </a:lnTo>
                <a:lnTo>
                  <a:pt x="0" y="77356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8099999">
            <a:off x="-504231" y="-1861640"/>
            <a:ext cx="10826887" cy="7917161"/>
          </a:xfrm>
          <a:custGeom>
            <a:avLst/>
            <a:gdLst/>
            <a:ahLst/>
            <a:cxnLst/>
            <a:rect l="l" t="t" r="r" b="b"/>
            <a:pathLst>
              <a:path w="10826887" h="7917161">
                <a:moveTo>
                  <a:pt x="0" y="0"/>
                </a:moveTo>
                <a:lnTo>
                  <a:pt x="10826887" y="0"/>
                </a:lnTo>
                <a:lnTo>
                  <a:pt x="10826887" y="7917161"/>
                </a:lnTo>
                <a:lnTo>
                  <a:pt x="0" y="79171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305607" y="428882"/>
            <a:ext cx="3647449" cy="1043576"/>
          </a:xfrm>
          <a:custGeom>
            <a:avLst/>
            <a:gdLst/>
            <a:ahLst/>
            <a:cxnLst/>
            <a:rect l="l" t="t" r="r" b="b"/>
            <a:pathLst>
              <a:path w="3647449" h="1043576">
                <a:moveTo>
                  <a:pt x="0" y="0"/>
                </a:moveTo>
                <a:lnTo>
                  <a:pt x="3647448" y="0"/>
                </a:lnTo>
                <a:lnTo>
                  <a:pt x="3647448" y="1043575"/>
                </a:lnTo>
                <a:lnTo>
                  <a:pt x="0" y="10435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2517308" y="159666"/>
            <a:ext cx="1835457" cy="1802681"/>
          </a:xfrm>
          <a:custGeom>
            <a:avLst/>
            <a:gdLst/>
            <a:ahLst/>
            <a:cxnLst/>
            <a:rect l="l" t="t" r="r" b="b"/>
            <a:pathLst>
              <a:path w="1835457" h="1802681">
                <a:moveTo>
                  <a:pt x="0" y="0"/>
                </a:moveTo>
                <a:lnTo>
                  <a:pt x="1835457" y="0"/>
                </a:lnTo>
                <a:lnTo>
                  <a:pt x="1835457" y="1802681"/>
                </a:lnTo>
                <a:lnTo>
                  <a:pt x="0" y="18026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4909213" y="452664"/>
            <a:ext cx="3737484" cy="1152072"/>
          </a:xfrm>
          <a:custGeom>
            <a:avLst/>
            <a:gdLst/>
            <a:ahLst/>
            <a:cxnLst/>
            <a:rect l="l" t="t" r="r" b="b"/>
            <a:pathLst>
              <a:path w="3737484" h="1152072">
                <a:moveTo>
                  <a:pt x="0" y="0"/>
                </a:moveTo>
                <a:lnTo>
                  <a:pt x="3737483" y="0"/>
                </a:lnTo>
                <a:lnTo>
                  <a:pt x="3737483" y="1152072"/>
                </a:lnTo>
                <a:lnTo>
                  <a:pt x="0" y="11520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138" t="-133234" b="-12407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5009990" y="518987"/>
            <a:ext cx="2937841" cy="863366"/>
          </a:xfrm>
          <a:custGeom>
            <a:avLst/>
            <a:gdLst/>
            <a:ahLst/>
            <a:cxnLst/>
            <a:rect l="l" t="t" r="r" b="b"/>
            <a:pathLst>
              <a:path w="2937841" h="863366">
                <a:moveTo>
                  <a:pt x="0" y="0"/>
                </a:moveTo>
                <a:lnTo>
                  <a:pt x="2937841" y="0"/>
                </a:lnTo>
                <a:lnTo>
                  <a:pt x="2937841" y="863365"/>
                </a:lnTo>
                <a:lnTo>
                  <a:pt x="0" y="8633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2080710" y="3084940"/>
            <a:ext cx="13131973" cy="1551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31"/>
              </a:lnSpc>
            </a:pPr>
            <a:r>
              <a:rPr lang="en-US" sz="8800" b="1" dirty="0" err="1">
                <a:solidFill>
                  <a:srgbClr val="F5EBFF"/>
                </a:solidFill>
                <a:latin typeface="Trend Sans One" panose="020B0604020202020204" charset="0"/>
                <a:ea typeface="Canva Sans Bold"/>
                <a:cs typeface="Canva Sans Bold"/>
                <a:sym typeface="Canva Sans Bold"/>
              </a:rPr>
              <a:t>CareBot</a:t>
            </a:r>
            <a:endParaRPr lang="en-US" sz="8800" b="1" dirty="0">
              <a:solidFill>
                <a:srgbClr val="F5EBFF"/>
              </a:solidFill>
              <a:latin typeface="Trend Sans One" panose="020B0604020202020204" charset="0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20197" y="9079069"/>
            <a:ext cx="2384531" cy="1031149"/>
          </a:xfrm>
          <a:custGeom>
            <a:avLst/>
            <a:gdLst/>
            <a:ahLst/>
            <a:cxnLst/>
            <a:rect l="l" t="t" r="r" b="b"/>
            <a:pathLst>
              <a:path w="2384531" h="1031149">
                <a:moveTo>
                  <a:pt x="0" y="0"/>
                </a:moveTo>
                <a:lnTo>
                  <a:pt x="2384531" y="0"/>
                </a:lnTo>
                <a:lnTo>
                  <a:pt x="2384531" y="1031149"/>
                </a:lnTo>
                <a:lnTo>
                  <a:pt x="0" y="10311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5000"/>
            </a:blip>
            <a:stretch>
              <a:fillRect l="-32090" t="-135989" r="-30767" b="-14062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4909212" y="6248681"/>
            <a:ext cx="8120988" cy="1744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00"/>
              </a:lnSpc>
            </a:pPr>
            <a:r>
              <a:rPr lang="en-US" sz="6000" b="1" dirty="0">
                <a:solidFill>
                  <a:srgbClr val="F5EB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 &amp; Machine Learning Track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9898505" flipH="1">
            <a:off x="-2800978" y="-2534930"/>
            <a:ext cx="16230600" cy="8135588"/>
          </a:xfrm>
          <a:custGeom>
            <a:avLst/>
            <a:gdLst/>
            <a:ahLst/>
            <a:cxnLst/>
            <a:rect l="l" t="t" r="r" b="b"/>
            <a:pathLst>
              <a:path w="16230600" h="8135588">
                <a:moveTo>
                  <a:pt x="16230600" y="0"/>
                </a:moveTo>
                <a:lnTo>
                  <a:pt x="0" y="0"/>
                </a:lnTo>
                <a:lnTo>
                  <a:pt x="0" y="8135588"/>
                </a:lnTo>
                <a:lnTo>
                  <a:pt x="16230600" y="8135588"/>
                </a:lnTo>
                <a:lnTo>
                  <a:pt x="162306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1687773" flipH="1">
            <a:off x="8580332" y="-5304618"/>
            <a:ext cx="16963354" cy="8502881"/>
          </a:xfrm>
          <a:custGeom>
            <a:avLst/>
            <a:gdLst/>
            <a:ahLst/>
            <a:cxnLst/>
            <a:rect l="l" t="t" r="r" b="b"/>
            <a:pathLst>
              <a:path w="16963354" h="8502881">
                <a:moveTo>
                  <a:pt x="16963354" y="0"/>
                </a:moveTo>
                <a:lnTo>
                  <a:pt x="0" y="0"/>
                </a:lnTo>
                <a:lnTo>
                  <a:pt x="0" y="8502881"/>
                </a:lnTo>
                <a:lnTo>
                  <a:pt x="16963354" y="8502881"/>
                </a:lnTo>
                <a:lnTo>
                  <a:pt x="16963354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028700" y="1674253"/>
            <a:ext cx="6453112" cy="1727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spc="-1079">
                <a:solidFill>
                  <a:srgbClr val="F5EBFF"/>
                </a:solidFill>
                <a:latin typeface="Trend Sans One"/>
                <a:ea typeface="Trend Sans One"/>
                <a:cs typeface="Trend Sans One"/>
                <a:sym typeface="Trend Sans One"/>
              </a:rPr>
              <a:t>NOVELTY</a:t>
            </a:r>
          </a:p>
        </p:txBody>
      </p:sp>
      <p:sp>
        <p:nvSpPr>
          <p:cNvPr id="6" name="Freeform 6"/>
          <p:cNvSpPr/>
          <p:nvPr/>
        </p:nvSpPr>
        <p:spPr>
          <a:xfrm rot="-6304841">
            <a:off x="8384460" y="-3138521"/>
            <a:ext cx="5672592" cy="7901462"/>
          </a:xfrm>
          <a:custGeom>
            <a:avLst/>
            <a:gdLst/>
            <a:ahLst/>
            <a:cxnLst/>
            <a:rect l="l" t="t" r="r" b="b"/>
            <a:pathLst>
              <a:path w="5672592" h="7901462">
                <a:moveTo>
                  <a:pt x="0" y="0"/>
                </a:moveTo>
                <a:lnTo>
                  <a:pt x="5672592" y="0"/>
                </a:lnTo>
                <a:lnTo>
                  <a:pt x="5672592" y="7901463"/>
                </a:lnTo>
                <a:lnTo>
                  <a:pt x="0" y="79014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20197" y="9079069"/>
            <a:ext cx="2384531" cy="1031149"/>
          </a:xfrm>
          <a:custGeom>
            <a:avLst/>
            <a:gdLst/>
            <a:ahLst/>
            <a:cxnLst/>
            <a:rect l="l" t="t" r="r" b="b"/>
            <a:pathLst>
              <a:path w="2384531" h="1031149">
                <a:moveTo>
                  <a:pt x="0" y="0"/>
                </a:moveTo>
                <a:lnTo>
                  <a:pt x="2384531" y="0"/>
                </a:lnTo>
                <a:lnTo>
                  <a:pt x="2384531" y="1031149"/>
                </a:lnTo>
                <a:lnTo>
                  <a:pt x="0" y="10311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5000"/>
            </a:blip>
            <a:stretch>
              <a:fillRect l="-32090" t="-135989" r="-30767" b="-14062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1028700" y="3787755"/>
            <a:ext cx="13313938" cy="3422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  <a:spcBef>
                <a:spcPct val="0"/>
              </a:spcBef>
            </a:pPr>
            <a:r>
              <a:rPr lang="en-US" sz="2800" dirty="0">
                <a:solidFill>
                  <a:srgbClr val="F5EB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This platform uniquely combines AI-driven symptom extraction with rule-based emergency detection for enhanced triage accuracy. It operates fully offline with MongoDB storage, ensuring patient privacy. The patient-friendly web interface paired with a modular backend enables easy expansion and rapid deployment without cloud dependencies—ideal for diverse, low-resource settings.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9898505" flipH="1">
            <a:off x="-2800978" y="-2534930"/>
            <a:ext cx="16230600" cy="8135588"/>
          </a:xfrm>
          <a:custGeom>
            <a:avLst/>
            <a:gdLst/>
            <a:ahLst/>
            <a:cxnLst/>
            <a:rect l="l" t="t" r="r" b="b"/>
            <a:pathLst>
              <a:path w="16230600" h="8135588">
                <a:moveTo>
                  <a:pt x="16230600" y="0"/>
                </a:moveTo>
                <a:lnTo>
                  <a:pt x="0" y="0"/>
                </a:lnTo>
                <a:lnTo>
                  <a:pt x="0" y="8135588"/>
                </a:lnTo>
                <a:lnTo>
                  <a:pt x="16230600" y="8135588"/>
                </a:lnTo>
                <a:lnTo>
                  <a:pt x="162306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1687773" flipH="1">
            <a:off x="8580332" y="-5304618"/>
            <a:ext cx="16963354" cy="8502881"/>
          </a:xfrm>
          <a:custGeom>
            <a:avLst/>
            <a:gdLst/>
            <a:ahLst/>
            <a:cxnLst/>
            <a:rect l="l" t="t" r="r" b="b"/>
            <a:pathLst>
              <a:path w="16963354" h="8502881">
                <a:moveTo>
                  <a:pt x="16963354" y="0"/>
                </a:moveTo>
                <a:lnTo>
                  <a:pt x="0" y="0"/>
                </a:lnTo>
                <a:lnTo>
                  <a:pt x="0" y="8502881"/>
                </a:lnTo>
                <a:lnTo>
                  <a:pt x="16963354" y="8502881"/>
                </a:lnTo>
                <a:lnTo>
                  <a:pt x="16963354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6304841">
            <a:off x="8384460" y="-3138521"/>
            <a:ext cx="5672592" cy="7901462"/>
          </a:xfrm>
          <a:custGeom>
            <a:avLst/>
            <a:gdLst/>
            <a:ahLst/>
            <a:cxnLst/>
            <a:rect l="l" t="t" r="r" b="b"/>
            <a:pathLst>
              <a:path w="5672592" h="7901462">
                <a:moveTo>
                  <a:pt x="0" y="0"/>
                </a:moveTo>
                <a:lnTo>
                  <a:pt x="5672592" y="0"/>
                </a:lnTo>
                <a:lnTo>
                  <a:pt x="5672592" y="7901463"/>
                </a:lnTo>
                <a:lnTo>
                  <a:pt x="0" y="79014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20197" y="9079069"/>
            <a:ext cx="2384531" cy="1031149"/>
          </a:xfrm>
          <a:custGeom>
            <a:avLst/>
            <a:gdLst/>
            <a:ahLst/>
            <a:cxnLst/>
            <a:rect l="l" t="t" r="r" b="b"/>
            <a:pathLst>
              <a:path w="2384531" h="1031149">
                <a:moveTo>
                  <a:pt x="0" y="0"/>
                </a:moveTo>
                <a:lnTo>
                  <a:pt x="2384531" y="0"/>
                </a:lnTo>
                <a:lnTo>
                  <a:pt x="2384531" y="1031149"/>
                </a:lnTo>
                <a:lnTo>
                  <a:pt x="0" y="10311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5000"/>
            </a:blip>
            <a:stretch>
              <a:fillRect l="-32090" t="-135989" r="-30767" b="-14062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028700" y="3787755"/>
            <a:ext cx="13313938" cy="342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  <a:spcBef>
                <a:spcPct val="0"/>
              </a:spcBef>
            </a:pPr>
            <a:r>
              <a:rPr lang="en-US" sz="3000" dirty="0">
                <a:solidFill>
                  <a:srgbClr val="F5EB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Built using Python with </a:t>
            </a:r>
            <a:r>
              <a:rPr lang="en-US" sz="3000" dirty="0" err="1">
                <a:solidFill>
                  <a:srgbClr val="F5EB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FastAPI</a:t>
            </a:r>
            <a:r>
              <a:rPr lang="en-US" sz="3000" dirty="0">
                <a:solidFill>
                  <a:srgbClr val="F5EB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for the backend API, </a:t>
            </a:r>
            <a:r>
              <a:rPr lang="en-US" sz="3000" dirty="0" err="1">
                <a:solidFill>
                  <a:srgbClr val="F5EB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spaCy</a:t>
            </a:r>
            <a:r>
              <a:rPr lang="en-US" sz="3000" dirty="0">
                <a:solidFill>
                  <a:srgbClr val="F5EB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for Natural Language Processing, and scikit-learn for machine learning. The frontend uses plain HTML, CSS, and JavaScript for accessibility. MongoDB provides secure local data storage. </a:t>
            </a:r>
            <a:r>
              <a:rPr lang="en-US" sz="3000" dirty="0" err="1">
                <a:solidFill>
                  <a:srgbClr val="F5EB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Joblib</a:t>
            </a:r>
            <a:r>
              <a:rPr lang="en-US" sz="3000" dirty="0">
                <a:solidFill>
                  <a:srgbClr val="F5EB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handles model saving. This stack ensures simplicity, privacy, offline capability, and ease of deployment.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674253"/>
            <a:ext cx="12782555" cy="1727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spc="-1079">
                <a:solidFill>
                  <a:srgbClr val="F5EBFF"/>
                </a:solidFill>
                <a:latin typeface="Trend Sans One"/>
                <a:ea typeface="Trend Sans One"/>
                <a:cs typeface="Trend Sans One"/>
                <a:sym typeface="Trend Sans One"/>
              </a:rPr>
              <a:t>TECH STACK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5278A-848F-6392-9C61-574EB7C63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5D3CB00-3499-50DF-2536-61FA946FA9C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F703307-040E-13C1-3110-C12367AD290B}"/>
              </a:ext>
            </a:extLst>
          </p:cNvPr>
          <p:cNvSpPr/>
          <p:nvPr/>
        </p:nvSpPr>
        <p:spPr>
          <a:xfrm rot="-9898505" flipH="1">
            <a:off x="-2800978" y="-2534930"/>
            <a:ext cx="16230600" cy="8135588"/>
          </a:xfrm>
          <a:custGeom>
            <a:avLst/>
            <a:gdLst/>
            <a:ahLst/>
            <a:cxnLst/>
            <a:rect l="l" t="t" r="r" b="b"/>
            <a:pathLst>
              <a:path w="16230600" h="8135588">
                <a:moveTo>
                  <a:pt x="16230600" y="0"/>
                </a:moveTo>
                <a:lnTo>
                  <a:pt x="0" y="0"/>
                </a:lnTo>
                <a:lnTo>
                  <a:pt x="0" y="8135588"/>
                </a:lnTo>
                <a:lnTo>
                  <a:pt x="16230600" y="8135588"/>
                </a:lnTo>
                <a:lnTo>
                  <a:pt x="162306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B7C2891-7AF0-374B-1B1E-D18DC38DFF00}"/>
              </a:ext>
            </a:extLst>
          </p:cNvPr>
          <p:cNvSpPr/>
          <p:nvPr/>
        </p:nvSpPr>
        <p:spPr>
          <a:xfrm rot="-1687773" flipH="1">
            <a:off x="8580332" y="-5304618"/>
            <a:ext cx="16963354" cy="8502881"/>
          </a:xfrm>
          <a:custGeom>
            <a:avLst/>
            <a:gdLst/>
            <a:ahLst/>
            <a:cxnLst/>
            <a:rect l="l" t="t" r="r" b="b"/>
            <a:pathLst>
              <a:path w="16963354" h="8502881">
                <a:moveTo>
                  <a:pt x="16963354" y="0"/>
                </a:moveTo>
                <a:lnTo>
                  <a:pt x="0" y="0"/>
                </a:lnTo>
                <a:lnTo>
                  <a:pt x="0" y="8502881"/>
                </a:lnTo>
                <a:lnTo>
                  <a:pt x="16963354" y="8502881"/>
                </a:lnTo>
                <a:lnTo>
                  <a:pt x="16963354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FE09395D-2593-491C-0439-5328B7EF50FB}"/>
              </a:ext>
            </a:extLst>
          </p:cNvPr>
          <p:cNvSpPr/>
          <p:nvPr/>
        </p:nvSpPr>
        <p:spPr>
          <a:xfrm rot="-6304841">
            <a:off x="8384460" y="-3138521"/>
            <a:ext cx="5672592" cy="7901462"/>
          </a:xfrm>
          <a:custGeom>
            <a:avLst/>
            <a:gdLst/>
            <a:ahLst/>
            <a:cxnLst/>
            <a:rect l="l" t="t" r="r" b="b"/>
            <a:pathLst>
              <a:path w="5672592" h="7901462">
                <a:moveTo>
                  <a:pt x="0" y="0"/>
                </a:moveTo>
                <a:lnTo>
                  <a:pt x="5672592" y="0"/>
                </a:lnTo>
                <a:lnTo>
                  <a:pt x="5672592" y="7901463"/>
                </a:lnTo>
                <a:lnTo>
                  <a:pt x="0" y="79014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B7406515-14E9-386E-2D13-958D99A85709}"/>
              </a:ext>
            </a:extLst>
          </p:cNvPr>
          <p:cNvSpPr/>
          <p:nvPr/>
        </p:nvSpPr>
        <p:spPr>
          <a:xfrm>
            <a:off x="120197" y="9079069"/>
            <a:ext cx="2384531" cy="1031149"/>
          </a:xfrm>
          <a:custGeom>
            <a:avLst/>
            <a:gdLst/>
            <a:ahLst/>
            <a:cxnLst/>
            <a:rect l="l" t="t" r="r" b="b"/>
            <a:pathLst>
              <a:path w="2384531" h="1031149">
                <a:moveTo>
                  <a:pt x="0" y="0"/>
                </a:moveTo>
                <a:lnTo>
                  <a:pt x="2384531" y="0"/>
                </a:lnTo>
                <a:lnTo>
                  <a:pt x="2384531" y="1031149"/>
                </a:lnTo>
                <a:lnTo>
                  <a:pt x="0" y="10311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5000"/>
            </a:blip>
            <a:stretch>
              <a:fillRect l="-32090" t="-135989" r="-30767" b="-14062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188C3D9-3518-023A-60F1-002AA87284FB}"/>
              </a:ext>
            </a:extLst>
          </p:cNvPr>
          <p:cNvSpPr txBox="1"/>
          <p:nvPr/>
        </p:nvSpPr>
        <p:spPr>
          <a:xfrm>
            <a:off x="1028700" y="3787755"/>
            <a:ext cx="13313938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  <a:spcBef>
                <a:spcPct val="0"/>
              </a:spcBef>
            </a:pPr>
            <a:endParaRPr lang="en-US" sz="3000" dirty="0">
              <a:solidFill>
                <a:srgbClr val="F5EBFF"/>
              </a:solidFill>
              <a:latin typeface="Barlow SemiCondensed"/>
              <a:ea typeface="Barlow SemiCondensed"/>
              <a:cs typeface="Barlow SemiCondensed"/>
              <a:sym typeface="Barlow SemiCondense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14B788CE-AAE8-0134-6B64-1132FF2E8A42}"/>
              </a:ext>
            </a:extLst>
          </p:cNvPr>
          <p:cNvSpPr txBox="1"/>
          <p:nvPr/>
        </p:nvSpPr>
        <p:spPr>
          <a:xfrm>
            <a:off x="1028700" y="495300"/>
            <a:ext cx="13313938" cy="165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spc="-1079" dirty="0">
                <a:solidFill>
                  <a:srgbClr val="F5EBFF"/>
                </a:solidFill>
                <a:latin typeface="Trend Sans One"/>
                <a:ea typeface="Trend Sans One"/>
                <a:cs typeface="Trend Sans One"/>
                <a:sym typeface="Trend Sans One"/>
              </a:rPr>
              <a:t>RESULT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76D93F-7BC3-B981-9965-7445EDCA6E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8050" y="2356653"/>
            <a:ext cx="8153400" cy="753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86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10696070" flipH="1">
            <a:off x="7653809" y="7506319"/>
            <a:ext cx="10781422" cy="3503962"/>
          </a:xfrm>
          <a:custGeom>
            <a:avLst/>
            <a:gdLst/>
            <a:ahLst/>
            <a:cxnLst/>
            <a:rect l="l" t="t" r="r" b="b"/>
            <a:pathLst>
              <a:path w="10781422" h="3503962">
                <a:moveTo>
                  <a:pt x="10781422" y="0"/>
                </a:moveTo>
                <a:lnTo>
                  <a:pt x="0" y="0"/>
                </a:lnTo>
                <a:lnTo>
                  <a:pt x="0" y="3503962"/>
                </a:lnTo>
                <a:lnTo>
                  <a:pt x="10781422" y="3503962"/>
                </a:lnTo>
                <a:lnTo>
                  <a:pt x="10781422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0330892" y="4856116"/>
            <a:ext cx="10578726" cy="7735693"/>
          </a:xfrm>
          <a:custGeom>
            <a:avLst/>
            <a:gdLst/>
            <a:ahLst/>
            <a:cxnLst/>
            <a:rect l="l" t="t" r="r" b="b"/>
            <a:pathLst>
              <a:path w="10578726" h="7735693">
                <a:moveTo>
                  <a:pt x="0" y="0"/>
                </a:moveTo>
                <a:lnTo>
                  <a:pt x="10578726" y="0"/>
                </a:lnTo>
                <a:lnTo>
                  <a:pt x="10578726" y="7735693"/>
                </a:lnTo>
                <a:lnTo>
                  <a:pt x="0" y="77356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028700" y="4325939"/>
            <a:ext cx="13149229" cy="2299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693"/>
              </a:lnSpc>
              <a:spcBef>
                <a:spcPct val="0"/>
              </a:spcBef>
            </a:pPr>
            <a:r>
              <a:rPr lang="en-US" sz="13352" spc="-2403">
                <a:solidFill>
                  <a:srgbClr val="F5EBFF"/>
                </a:solidFill>
                <a:latin typeface="Trend Sans One"/>
                <a:ea typeface="Trend Sans One"/>
                <a:cs typeface="Trend Sans One"/>
                <a:sym typeface="Trend Sans One"/>
              </a:rPr>
              <a:t>THANK YOU</a:t>
            </a:r>
          </a:p>
        </p:txBody>
      </p:sp>
      <p:sp>
        <p:nvSpPr>
          <p:cNvPr id="6" name="Freeform 6"/>
          <p:cNvSpPr/>
          <p:nvPr/>
        </p:nvSpPr>
        <p:spPr>
          <a:xfrm rot="-8099999">
            <a:off x="-504231" y="-1861640"/>
            <a:ext cx="10826887" cy="7917161"/>
          </a:xfrm>
          <a:custGeom>
            <a:avLst/>
            <a:gdLst/>
            <a:ahLst/>
            <a:cxnLst/>
            <a:rect l="l" t="t" r="r" b="b"/>
            <a:pathLst>
              <a:path w="10826887" h="7917161">
                <a:moveTo>
                  <a:pt x="0" y="0"/>
                </a:moveTo>
                <a:lnTo>
                  <a:pt x="10826887" y="0"/>
                </a:lnTo>
                <a:lnTo>
                  <a:pt x="10826887" y="7917161"/>
                </a:lnTo>
                <a:lnTo>
                  <a:pt x="0" y="79171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305607" y="428882"/>
            <a:ext cx="3647449" cy="1043576"/>
          </a:xfrm>
          <a:custGeom>
            <a:avLst/>
            <a:gdLst/>
            <a:ahLst/>
            <a:cxnLst/>
            <a:rect l="l" t="t" r="r" b="b"/>
            <a:pathLst>
              <a:path w="3647449" h="1043576">
                <a:moveTo>
                  <a:pt x="0" y="0"/>
                </a:moveTo>
                <a:lnTo>
                  <a:pt x="3647448" y="0"/>
                </a:lnTo>
                <a:lnTo>
                  <a:pt x="3647448" y="1043575"/>
                </a:lnTo>
                <a:lnTo>
                  <a:pt x="0" y="10435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2517308" y="159666"/>
            <a:ext cx="1835457" cy="1802681"/>
          </a:xfrm>
          <a:custGeom>
            <a:avLst/>
            <a:gdLst/>
            <a:ahLst/>
            <a:cxnLst/>
            <a:rect l="l" t="t" r="r" b="b"/>
            <a:pathLst>
              <a:path w="1835457" h="1802681">
                <a:moveTo>
                  <a:pt x="0" y="0"/>
                </a:moveTo>
                <a:lnTo>
                  <a:pt x="1835457" y="0"/>
                </a:lnTo>
                <a:lnTo>
                  <a:pt x="1835457" y="1802681"/>
                </a:lnTo>
                <a:lnTo>
                  <a:pt x="0" y="18026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4909213" y="452664"/>
            <a:ext cx="3737484" cy="1152072"/>
          </a:xfrm>
          <a:custGeom>
            <a:avLst/>
            <a:gdLst/>
            <a:ahLst/>
            <a:cxnLst/>
            <a:rect l="l" t="t" r="r" b="b"/>
            <a:pathLst>
              <a:path w="3737484" h="1152072">
                <a:moveTo>
                  <a:pt x="0" y="0"/>
                </a:moveTo>
                <a:lnTo>
                  <a:pt x="3737483" y="0"/>
                </a:lnTo>
                <a:lnTo>
                  <a:pt x="3737483" y="1152072"/>
                </a:lnTo>
                <a:lnTo>
                  <a:pt x="0" y="11520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138" t="-133234" b="-12407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15009990" y="518987"/>
            <a:ext cx="2937841" cy="863366"/>
          </a:xfrm>
          <a:custGeom>
            <a:avLst/>
            <a:gdLst/>
            <a:ahLst/>
            <a:cxnLst/>
            <a:rect l="l" t="t" r="r" b="b"/>
            <a:pathLst>
              <a:path w="2937841" h="863366">
                <a:moveTo>
                  <a:pt x="0" y="0"/>
                </a:moveTo>
                <a:lnTo>
                  <a:pt x="2937841" y="0"/>
                </a:lnTo>
                <a:lnTo>
                  <a:pt x="2937841" y="863365"/>
                </a:lnTo>
                <a:lnTo>
                  <a:pt x="0" y="8633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120197" y="9079069"/>
            <a:ext cx="2384531" cy="1031149"/>
          </a:xfrm>
          <a:custGeom>
            <a:avLst/>
            <a:gdLst/>
            <a:ahLst/>
            <a:cxnLst/>
            <a:rect l="l" t="t" r="r" b="b"/>
            <a:pathLst>
              <a:path w="2384531" h="1031149">
                <a:moveTo>
                  <a:pt x="0" y="0"/>
                </a:moveTo>
                <a:lnTo>
                  <a:pt x="2384531" y="0"/>
                </a:lnTo>
                <a:lnTo>
                  <a:pt x="2384531" y="1031149"/>
                </a:lnTo>
                <a:lnTo>
                  <a:pt x="0" y="10311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5000"/>
            </a:blip>
            <a:stretch>
              <a:fillRect l="-32090" t="-135989" r="-30767" b="-140620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1752475">
            <a:off x="89992" y="-2506100"/>
            <a:ext cx="10840794" cy="7927330"/>
          </a:xfrm>
          <a:custGeom>
            <a:avLst/>
            <a:gdLst/>
            <a:ahLst/>
            <a:cxnLst/>
            <a:rect l="l" t="t" r="r" b="b"/>
            <a:pathLst>
              <a:path w="10840794" h="7927330">
                <a:moveTo>
                  <a:pt x="0" y="0"/>
                </a:moveTo>
                <a:lnTo>
                  <a:pt x="10840794" y="0"/>
                </a:lnTo>
                <a:lnTo>
                  <a:pt x="10840794" y="7927331"/>
                </a:lnTo>
                <a:lnTo>
                  <a:pt x="0" y="79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9144000" y="-534765"/>
            <a:ext cx="12260494" cy="3984660"/>
          </a:xfrm>
          <a:custGeom>
            <a:avLst/>
            <a:gdLst/>
            <a:ahLst/>
            <a:cxnLst/>
            <a:rect l="l" t="t" r="r" b="b"/>
            <a:pathLst>
              <a:path w="12260494" h="3984660">
                <a:moveTo>
                  <a:pt x="0" y="0"/>
                </a:moveTo>
                <a:lnTo>
                  <a:pt x="12260494" y="0"/>
                </a:lnTo>
                <a:lnTo>
                  <a:pt x="12260494" y="3984661"/>
                </a:lnTo>
                <a:lnTo>
                  <a:pt x="0" y="39846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10696070" flipH="1">
            <a:off x="7653809" y="7506319"/>
            <a:ext cx="10781422" cy="3503962"/>
          </a:xfrm>
          <a:custGeom>
            <a:avLst/>
            <a:gdLst/>
            <a:ahLst/>
            <a:cxnLst/>
            <a:rect l="l" t="t" r="r" b="b"/>
            <a:pathLst>
              <a:path w="10781422" h="3503962">
                <a:moveTo>
                  <a:pt x="10781422" y="0"/>
                </a:moveTo>
                <a:lnTo>
                  <a:pt x="0" y="0"/>
                </a:lnTo>
                <a:lnTo>
                  <a:pt x="0" y="3503962"/>
                </a:lnTo>
                <a:lnTo>
                  <a:pt x="10781422" y="3503962"/>
                </a:lnTo>
                <a:lnTo>
                  <a:pt x="10781422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0330892" y="4856116"/>
            <a:ext cx="10578726" cy="7735693"/>
          </a:xfrm>
          <a:custGeom>
            <a:avLst/>
            <a:gdLst/>
            <a:ahLst/>
            <a:cxnLst/>
            <a:rect l="l" t="t" r="r" b="b"/>
            <a:pathLst>
              <a:path w="10578726" h="7735693">
                <a:moveTo>
                  <a:pt x="0" y="0"/>
                </a:moveTo>
                <a:lnTo>
                  <a:pt x="10578726" y="0"/>
                </a:lnTo>
                <a:lnTo>
                  <a:pt x="10578726" y="7735693"/>
                </a:lnTo>
                <a:lnTo>
                  <a:pt x="0" y="77356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20197" y="9079069"/>
            <a:ext cx="2384531" cy="1031149"/>
          </a:xfrm>
          <a:custGeom>
            <a:avLst/>
            <a:gdLst/>
            <a:ahLst/>
            <a:cxnLst/>
            <a:rect l="l" t="t" r="r" b="b"/>
            <a:pathLst>
              <a:path w="2384531" h="1031149">
                <a:moveTo>
                  <a:pt x="0" y="0"/>
                </a:moveTo>
                <a:lnTo>
                  <a:pt x="2384531" y="0"/>
                </a:lnTo>
                <a:lnTo>
                  <a:pt x="2384531" y="1031149"/>
                </a:lnTo>
                <a:lnTo>
                  <a:pt x="0" y="10311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5000"/>
            </a:blip>
            <a:stretch>
              <a:fillRect l="-32090" t="-135989" r="-30767" b="-14062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1135232" y="2783054"/>
            <a:ext cx="9608968" cy="1488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8000" b="1" dirty="0">
                <a:solidFill>
                  <a:srgbClr val="F5EBFF"/>
                </a:solidFill>
                <a:latin typeface="Trend Sans One" panose="020B0604020202020204" charset="0"/>
                <a:ea typeface="Canva Sans Bold"/>
                <a:cs typeface="Canva Sans Bold"/>
                <a:sym typeface="Canva Sans Bold"/>
              </a:rPr>
              <a:t> Zen Coders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274302" y="4545115"/>
            <a:ext cx="5507498" cy="3453939"/>
            <a:chOff x="0" y="-95250"/>
            <a:chExt cx="7343331" cy="460525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0"/>
              <a:ext cx="6485503" cy="968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08"/>
                </a:lnSpc>
              </a:pPr>
              <a:r>
                <a:rPr lang="en-US" sz="4363" b="1" dirty="0">
                  <a:solidFill>
                    <a:srgbClr val="F5EB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YOGESH V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117076"/>
              <a:ext cx="7343331" cy="9747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108"/>
                </a:lnSpc>
              </a:pPr>
              <a:r>
                <a:rPr lang="en-US" sz="4363" b="1" dirty="0">
                  <a:solidFill>
                    <a:srgbClr val="F5EB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      SUDHARSHAN V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329400"/>
              <a:ext cx="6485503" cy="968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08"/>
                </a:lnSpc>
              </a:pPr>
              <a:r>
                <a:rPr lang="en-US" sz="4363" b="1" dirty="0">
                  <a:solidFill>
                    <a:srgbClr val="F5EB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THARUN V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541725"/>
              <a:ext cx="6485503" cy="968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08"/>
                </a:lnSpc>
              </a:pPr>
              <a:r>
                <a:rPr lang="en-US" sz="4363" b="1" dirty="0">
                  <a:solidFill>
                    <a:srgbClr val="F5EB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    SRINITHYA A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1848016" flipH="1" flipV="1">
            <a:off x="318878" y="5581660"/>
            <a:ext cx="9513980" cy="6957098"/>
          </a:xfrm>
          <a:custGeom>
            <a:avLst/>
            <a:gdLst/>
            <a:ahLst/>
            <a:cxnLst/>
            <a:rect l="l" t="t" r="r" b="b"/>
            <a:pathLst>
              <a:path w="9513980" h="6957098">
                <a:moveTo>
                  <a:pt x="9513980" y="6957098"/>
                </a:moveTo>
                <a:lnTo>
                  <a:pt x="0" y="6957098"/>
                </a:lnTo>
                <a:lnTo>
                  <a:pt x="0" y="0"/>
                </a:lnTo>
                <a:lnTo>
                  <a:pt x="9513980" y="0"/>
                </a:lnTo>
                <a:lnTo>
                  <a:pt x="9513980" y="695709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10423409" flipH="1">
            <a:off x="8724010" y="8155281"/>
            <a:ext cx="10123467" cy="3290127"/>
          </a:xfrm>
          <a:custGeom>
            <a:avLst/>
            <a:gdLst/>
            <a:ahLst/>
            <a:cxnLst/>
            <a:rect l="l" t="t" r="r" b="b"/>
            <a:pathLst>
              <a:path w="10123467" h="3290127">
                <a:moveTo>
                  <a:pt x="10123467" y="0"/>
                </a:moveTo>
                <a:lnTo>
                  <a:pt x="0" y="0"/>
                </a:lnTo>
                <a:lnTo>
                  <a:pt x="0" y="3290126"/>
                </a:lnTo>
                <a:lnTo>
                  <a:pt x="10123467" y="3290126"/>
                </a:lnTo>
                <a:lnTo>
                  <a:pt x="10123467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1752475">
            <a:off x="318878" y="-2741842"/>
            <a:ext cx="9513980" cy="6957098"/>
          </a:xfrm>
          <a:custGeom>
            <a:avLst/>
            <a:gdLst/>
            <a:ahLst/>
            <a:cxnLst/>
            <a:rect l="l" t="t" r="r" b="b"/>
            <a:pathLst>
              <a:path w="9513980" h="6957098">
                <a:moveTo>
                  <a:pt x="0" y="0"/>
                </a:moveTo>
                <a:lnTo>
                  <a:pt x="9513980" y="0"/>
                </a:lnTo>
                <a:lnTo>
                  <a:pt x="9513980" y="6957097"/>
                </a:lnTo>
                <a:lnTo>
                  <a:pt x="0" y="69570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904413" y="1972691"/>
            <a:ext cx="10200894" cy="1191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29"/>
              </a:lnSpc>
            </a:pPr>
            <a:r>
              <a:rPr lang="en-US" sz="6877" spc="-742" dirty="0">
                <a:solidFill>
                  <a:srgbClr val="F5EBFF"/>
                </a:solidFill>
                <a:latin typeface="Trend Sans One"/>
                <a:ea typeface="Trend Sans One"/>
                <a:cs typeface="Trend Sans One"/>
                <a:sym typeface="Trend Sans One"/>
              </a:rPr>
              <a:t>PROBLEM STATEMENT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4413" y="3290180"/>
            <a:ext cx="13009980" cy="3032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  <a:spcBef>
                <a:spcPct val="0"/>
              </a:spcBef>
            </a:pPr>
            <a:r>
              <a:rPr lang="en-US" sz="3000" dirty="0">
                <a:solidFill>
                  <a:schemeClr val="bg1"/>
                </a:solidFill>
                <a:latin typeface="Barlow SemiCondensed" panose="020B0604020202020204" charset="0"/>
              </a:rPr>
              <a:t>Access to quality healthcare remains uneven, especially in remote or underserved areas. Patients often need help understanding symptoms and deciding whether they need professional care.</a:t>
            </a:r>
            <a:endParaRPr lang="en-US" sz="3000" dirty="0">
              <a:solidFill>
                <a:schemeClr val="bg1"/>
              </a:solidFill>
              <a:latin typeface="Barlow SemiCondensed" panose="020B0604020202020204" charset="0"/>
              <a:ea typeface="Barlow SemiCondensed"/>
              <a:cs typeface="Barlow SemiCondensed"/>
              <a:sym typeface="Barlow SemiCondensed"/>
            </a:endParaRPr>
          </a:p>
          <a:p>
            <a:pPr algn="l">
              <a:lnSpc>
                <a:spcPts val="8044"/>
              </a:lnSpc>
              <a:spcBef>
                <a:spcPct val="0"/>
              </a:spcBef>
            </a:pPr>
            <a:endParaRPr lang="en-US" sz="5746" dirty="0">
              <a:solidFill>
                <a:srgbClr val="F5EBFF"/>
              </a:solidFill>
              <a:latin typeface="Barlow SemiCondensed"/>
              <a:ea typeface="Barlow SemiCondensed"/>
              <a:cs typeface="Barlow SemiCondensed"/>
              <a:sym typeface="Barlow SemiCondensed"/>
            </a:endParaRPr>
          </a:p>
        </p:txBody>
      </p:sp>
      <p:sp>
        <p:nvSpPr>
          <p:cNvPr id="8" name="Freeform 8"/>
          <p:cNvSpPr/>
          <p:nvPr/>
        </p:nvSpPr>
        <p:spPr>
          <a:xfrm rot="860857">
            <a:off x="10794122" y="137325"/>
            <a:ext cx="10072479" cy="3273556"/>
          </a:xfrm>
          <a:custGeom>
            <a:avLst/>
            <a:gdLst/>
            <a:ahLst/>
            <a:cxnLst/>
            <a:rect l="l" t="t" r="r" b="b"/>
            <a:pathLst>
              <a:path w="10072479" h="3273556">
                <a:moveTo>
                  <a:pt x="0" y="0"/>
                </a:moveTo>
                <a:lnTo>
                  <a:pt x="10072480" y="0"/>
                </a:lnTo>
                <a:lnTo>
                  <a:pt x="10072480" y="3273556"/>
                </a:lnTo>
                <a:lnTo>
                  <a:pt x="0" y="32735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20197" y="9079069"/>
            <a:ext cx="2384531" cy="1031149"/>
          </a:xfrm>
          <a:custGeom>
            <a:avLst/>
            <a:gdLst/>
            <a:ahLst/>
            <a:cxnLst/>
            <a:rect l="l" t="t" r="r" b="b"/>
            <a:pathLst>
              <a:path w="2384531" h="1031149">
                <a:moveTo>
                  <a:pt x="0" y="0"/>
                </a:moveTo>
                <a:lnTo>
                  <a:pt x="2384531" y="0"/>
                </a:lnTo>
                <a:lnTo>
                  <a:pt x="2384531" y="1031149"/>
                </a:lnTo>
                <a:lnTo>
                  <a:pt x="0" y="10311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5000"/>
            </a:blip>
            <a:stretch>
              <a:fillRect l="-32090" t="-135989" r="-30767" b="-140620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372729" flipH="1">
            <a:off x="-1846067" y="-4412826"/>
            <a:ext cx="16230600" cy="8135588"/>
          </a:xfrm>
          <a:custGeom>
            <a:avLst/>
            <a:gdLst/>
            <a:ahLst/>
            <a:cxnLst/>
            <a:rect l="l" t="t" r="r" b="b"/>
            <a:pathLst>
              <a:path w="16230600" h="8135588">
                <a:moveTo>
                  <a:pt x="16230600" y="0"/>
                </a:moveTo>
                <a:lnTo>
                  <a:pt x="0" y="0"/>
                </a:lnTo>
                <a:lnTo>
                  <a:pt x="0" y="8135588"/>
                </a:lnTo>
                <a:lnTo>
                  <a:pt x="16230600" y="8135588"/>
                </a:lnTo>
                <a:lnTo>
                  <a:pt x="162306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860857">
            <a:off x="10089719" y="48666"/>
            <a:ext cx="10759922" cy="3496975"/>
          </a:xfrm>
          <a:custGeom>
            <a:avLst/>
            <a:gdLst/>
            <a:ahLst/>
            <a:cxnLst/>
            <a:rect l="l" t="t" r="r" b="b"/>
            <a:pathLst>
              <a:path w="10759922" h="3496975">
                <a:moveTo>
                  <a:pt x="0" y="0"/>
                </a:moveTo>
                <a:lnTo>
                  <a:pt x="10759921" y="0"/>
                </a:lnTo>
                <a:lnTo>
                  <a:pt x="10759921" y="3496974"/>
                </a:lnTo>
                <a:lnTo>
                  <a:pt x="0" y="34969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1848016" flipH="1" flipV="1">
            <a:off x="318878" y="6068316"/>
            <a:ext cx="9513980" cy="6957098"/>
          </a:xfrm>
          <a:custGeom>
            <a:avLst/>
            <a:gdLst/>
            <a:ahLst/>
            <a:cxnLst/>
            <a:rect l="l" t="t" r="r" b="b"/>
            <a:pathLst>
              <a:path w="9513980" h="6957098">
                <a:moveTo>
                  <a:pt x="9513980" y="6957098"/>
                </a:moveTo>
                <a:lnTo>
                  <a:pt x="0" y="6957098"/>
                </a:lnTo>
                <a:lnTo>
                  <a:pt x="0" y="0"/>
                </a:lnTo>
                <a:lnTo>
                  <a:pt x="9513980" y="0"/>
                </a:lnTo>
                <a:lnTo>
                  <a:pt x="9513980" y="6957098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10592504" flipH="1">
            <a:off x="9234015" y="8168222"/>
            <a:ext cx="10123467" cy="3290127"/>
          </a:xfrm>
          <a:custGeom>
            <a:avLst/>
            <a:gdLst/>
            <a:ahLst/>
            <a:cxnLst/>
            <a:rect l="l" t="t" r="r" b="b"/>
            <a:pathLst>
              <a:path w="10123467" h="3290127">
                <a:moveTo>
                  <a:pt x="10123468" y="0"/>
                </a:moveTo>
                <a:lnTo>
                  <a:pt x="0" y="0"/>
                </a:lnTo>
                <a:lnTo>
                  <a:pt x="0" y="3290127"/>
                </a:lnTo>
                <a:lnTo>
                  <a:pt x="10123468" y="3290127"/>
                </a:lnTo>
                <a:lnTo>
                  <a:pt x="10123468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986653" y="2479715"/>
            <a:ext cx="9071747" cy="2011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011"/>
              </a:lnSpc>
            </a:pPr>
            <a:r>
              <a:rPr lang="en-US" sz="12150" spc="-1312" dirty="0">
                <a:solidFill>
                  <a:srgbClr val="F5EBFF"/>
                </a:solidFill>
                <a:latin typeface="Trend Sans One"/>
                <a:ea typeface="Trend Sans One"/>
                <a:cs typeface="Trend Sans One"/>
                <a:sym typeface="Trend Sans One"/>
              </a:rPr>
              <a:t>ABSTRACT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748083"/>
            <a:ext cx="13267049" cy="2716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  <a:spcBef>
                <a:spcPct val="0"/>
              </a:spcBef>
            </a:pPr>
            <a:r>
              <a:rPr lang="en-US" sz="2800" dirty="0">
                <a:solidFill>
                  <a:srgbClr val="F5EB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This project presents a patient-friendly AI-assisted telemedicine triage platform that processes symptom descriptions using NLP and machine learning. The system predicts urgency, applies red‑flag rule checks, and stores results securely in a local database. Designed for offline use, it ensures privacy, fast assessments, and timely recommendations for patients.</a:t>
            </a:r>
          </a:p>
        </p:txBody>
      </p:sp>
      <p:sp>
        <p:nvSpPr>
          <p:cNvPr id="9" name="Freeform 9"/>
          <p:cNvSpPr/>
          <p:nvPr/>
        </p:nvSpPr>
        <p:spPr>
          <a:xfrm>
            <a:off x="120197" y="9079069"/>
            <a:ext cx="2384531" cy="1031149"/>
          </a:xfrm>
          <a:custGeom>
            <a:avLst/>
            <a:gdLst/>
            <a:ahLst/>
            <a:cxnLst/>
            <a:rect l="l" t="t" r="r" b="b"/>
            <a:pathLst>
              <a:path w="2384531" h="1031149">
                <a:moveTo>
                  <a:pt x="0" y="0"/>
                </a:moveTo>
                <a:lnTo>
                  <a:pt x="2384531" y="0"/>
                </a:lnTo>
                <a:lnTo>
                  <a:pt x="2384531" y="1031149"/>
                </a:lnTo>
                <a:lnTo>
                  <a:pt x="0" y="1031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5000"/>
            </a:blip>
            <a:stretch>
              <a:fillRect l="-32090" t="-135989" r="-30767" b="-140620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2066058" flipH="1" flipV="1">
            <a:off x="12164584" y="-854275"/>
            <a:ext cx="10759922" cy="3496975"/>
          </a:xfrm>
          <a:custGeom>
            <a:avLst/>
            <a:gdLst/>
            <a:ahLst/>
            <a:cxnLst/>
            <a:rect l="l" t="t" r="r" b="b"/>
            <a:pathLst>
              <a:path w="10759922" h="3496975">
                <a:moveTo>
                  <a:pt x="10759922" y="3496974"/>
                </a:moveTo>
                <a:lnTo>
                  <a:pt x="0" y="3496974"/>
                </a:lnTo>
                <a:lnTo>
                  <a:pt x="0" y="0"/>
                </a:lnTo>
                <a:lnTo>
                  <a:pt x="10759922" y="0"/>
                </a:lnTo>
                <a:lnTo>
                  <a:pt x="10759922" y="3496974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1848016" flipH="1" flipV="1">
            <a:off x="318878" y="6068316"/>
            <a:ext cx="9513980" cy="6957098"/>
          </a:xfrm>
          <a:custGeom>
            <a:avLst/>
            <a:gdLst/>
            <a:ahLst/>
            <a:cxnLst/>
            <a:rect l="l" t="t" r="r" b="b"/>
            <a:pathLst>
              <a:path w="9513980" h="6957098">
                <a:moveTo>
                  <a:pt x="9513980" y="6957098"/>
                </a:moveTo>
                <a:lnTo>
                  <a:pt x="0" y="6957098"/>
                </a:lnTo>
                <a:lnTo>
                  <a:pt x="0" y="0"/>
                </a:lnTo>
                <a:lnTo>
                  <a:pt x="9513980" y="0"/>
                </a:lnTo>
                <a:lnTo>
                  <a:pt x="9513980" y="6957098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10423409" flipH="1">
            <a:off x="8724010" y="8641937"/>
            <a:ext cx="10123467" cy="3290127"/>
          </a:xfrm>
          <a:custGeom>
            <a:avLst/>
            <a:gdLst/>
            <a:ahLst/>
            <a:cxnLst/>
            <a:rect l="l" t="t" r="r" b="b"/>
            <a:pathLst>
              <a:path w="10123467" h="3290127">
                <a:moveTo>
                  <a:pt x="10123467" y="0"/>
                </a:moveTo>
                <a:lnTo>
                  <a:pt x="0" y="0"/>
                </a:lnTo>
                <a:lnTo>
                  <a:pt x="0" y="3290126"/>
                </a:lnTo>
                <a:lnTo>
                  <a:pt x="10123467" y="3290126"/>
                </a:lnTo>
                <a:lnTo>
                  <a:pt x="10123467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1752475">
            <a:off x="318878" y="-2741842"/>
            <a:ext cx="9513980" cy="6957098"/>
          </a:xfrm>
          <a:custGeom>
            <a:avLst/>
            <a:gdLst/>
            <a:ahLst/>
            <a:cxnLst/>
            <a:rect l="l" t="t" r="r" b="b"/>
            <a:pathLst>
              <a:path w="9513980" h="6957098">
                <a:moveTo>
                  <a:pt x="0" y="0"/>
                </a:moveTo>
                <a:lnTo>
                  <a:pt x="9513980" y="0"/>
                </a:lnTo>
                <a:lnTo>
                  <a:pt x="9513980" y="6957097"/>
                </a:lnTo>
                <a:lnTo>
                  <a:pt x="0" y="69570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762370" y="2395936"/>
            <a:ext cx="11727623" cy="1727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spc="-1079" dirty="0">
                <a:solidFill>
                  <a:srgbClr val="F5EBFF"/>
                </a:solidFill>
                <a:latin typeface="Trend Sans One"/>
                <a:ea typeface="Trend Sans One"/>
                <a:cs typeface="Trend Sans One"/>
                <a:sym typeface="Trend Sans One"/>
              </a:rPr>
              <a:t>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62370" y="4318228"/>
            <a:ext cx="13824273" cy="2716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3"/>
              </a:lnSpc>
              <a:spcBef>
                <a:spcPct val="0"/>
              </a:spcBef>
            </a:pPr>
            <a:r>
              <a:rPr lang="en-US" sz="2800" dirty="0">
                <a:solidFill>
                  <a:srgbClr val="F5EB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Our platform empowers patients to describe symptoms in plain language through a simple web interface. Using </a:t>
            </a:r>
            <a:r>
              <a:rPr lang="en-US" sz="2800" dirty="0" err="1">
                <a:solidFill>
                  <a:srgbClr val="F5EB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FastAPI</a:t>
            </a:r>
            <a:r>
              <a:rPr lang="en-US" sz="2800" dirty="0">
                <a:solidFill>
                  <a:srgbClr val="F5EB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, </a:t>
            </a:r>
            <a:r>
              <a:rPr lang="en-US" sz="2800" dirty="0" err="1">
                <a:solidFill>
                  <a:srgbClr val="F5EB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spaCy</a:t>
            </a:r>
            <a:r>
              <a:rPr lang="en-US" sz="2800" dirty="0">
                <a:solidFill>
                  <a:srgbClr val="F5EB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, and scikit-learn, the system extracts medically relevant symptoms, analyzes urgency through AI and rules, and logs data in MongoDB, ensuring both accessibility and privacy in telemedicine triage.</a:t>
            </a:r>
          </a:p>
        </p:txBody>
      </p:sp>
      <p:sp>
        <p:nvSpPr>
          <p:cNvPr id="9" name="Freeform 9"/>
          <p:cNvSpPr/>
          <p:nvPr/>
        </p:nvSpPr>
        <p:spPr>
          <a:xfrm>
            <a:off x="120197" y="9079069"/>
            <a:ext cx="2384531" cy="1031149"/>
          </a:xfrm>
          <a:custGeom>
            <a:avLst/>
            <a:gdLst/>
            <a:ahLst/>
            <a:cxnLst/>
            <a:rect l="l" t="t" r="r" b="b"/>
            <a:pathLst>
              <a:path w="2384531" h="1031149">
                <a:moveTo>
                  <a:pt x="0" y="0"/>
                </a:moveTo>
                <a:lnTo>
                  <a:pt x="2384531" y="0"/>
                </a:lnTo>
                <a:lnTo>
                  <a:pt x="2384531" y="1031149"/>
                </a:lnTo>
                <a:lnTo>
                  <a:pt x="0" y="10311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5000"/>
            </a:blip>
            <a:stretch>
              <a:fillRect l="-32090" t="-135989" r="-30767" b="-140620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9898505" flipH="1">
            <a:off x="-2518109" y="-2382518"/>
            <a:ext cx="16230600" cy="8135588"/>
          </a:xfrm>
          <a:custGeom>
            <a:avLst/>
            <a:gdLst/>
            <a:ahLst/>
            <a:cxnLst/>
            <a:rect l="l" t="t" r="r" b="b"/>
            <a:pathLst>
              <a:path w="16230600" h="8135588">
                <a:moveTo>
                  <a:pt x="16230600" y="0"/>
                </a:moveTo>
                <a:lnTo>
                  <a:pt x="0" y="0"/>
                </a:lnTo>
                <a:lnTo>
                  <a:pt x="0" y="8135588"/>
                </a:lnTo>
                <a:lnTo>
                  <a:pt x="16230600" y="8135588"/>
                </a:lnTo>
                <a:lnTo>
                  <a:pt x="162306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10800000">
            <a:off x="-973171" y="-2490876"/>
            <a:ext cx="5672592" cy="7901462"/>
          </a:xfrm>
          <a:custGeom>
            <a:avLst/>
            <a:gdLst/>
            <a:ahLst/>
            <a:cxnLst/>
            <a:rect l="l" t="t" r="r" b="b"/>
            <a:pathLst>
              <a:path w="5672592" h="7901462">
                <a:moveTo>
                  <a:pt x="0" y="0"/>
                </a:moveTo>
                <a:lnTo>
                  <a:pt x="5672592" y="0"/>
                </a:lnTo>
                <a:lnTo>
                  <a:pt x="5672592" y="7901463"/>
                </a:lnTo>
                <a:lnTo>
                  <a:pt x="0" y="79014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3370002" flipH="1">
            <a:off x="7808361" y="-5355911"/>
            <a:ext cx="16230600" cy="8135588"/>
          </a:xfrm>
          <a:custGeom>
            <a:avLst/>
            <a:gdLst/>
            <a:ahLst/>
            <a:cxnLst/>
            <a:rect l="l" t="t" r="r" b="b"/>
            <a:pathLst>
              <a:path w="16230600" h="8135588">
                <a:moveTo>
                  <a:pt x="16230600" y="0"/>
                </a:moveTo>
                <a:lnTo>
                  <a:pt x="0" y="0"/>
                </a:lnTo>
                <a:lnTo>
                  <a:pt x="0" y="8135588"/>
                </a:lnTo>
                <a:lnTo>
                  <a:pt x="16230600" y="8135588"/>
                </a:lnTo>
                <a:lnTo>
                  <a:pt x="162306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4699421" y="3073273"/>
            <a:ext cx="13214965" cy="146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sz="8499" spc="-917">
                <a:solidFill>
                  <a:srgbClr val="F5EBFF"/>
                </a:solidFill>
                <a:latin typeface="Trend Sans One"/>
                <a:ea typeface="Trend Sans One"/>
                <a:cs typeface="Trend Sans One"/>
                <a:sym typeface="Trend Sans One"/>
              </a:rPr>
              <a:t>PROPOSED SOLUTION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02122" y="4892542"/>
            <a:ext cx="11752329" cy="3422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  <a:spcBef>
                <a:spcPct val="0"/>
              </a:spcBef>
            </a:pPr>
            <a:r>
              <a:rPr lang="en-US" sz="2800" dirty="0">
                <a:solidFill>
                  <a:srgbClr val="F5EB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A web-based triage system with HTML/CSS/JavaScript frontend sends patient data to a </a:t>
            </a:r>
            <a:r>
              <a:rPr lang="en-US" sz="2800" dirty="0" err="1">
                <a:solidFill>
                  <a:srgbClr val="F5EB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FastAPI</a:t>
            </a:r>
            <a:r>
              <a:rPr lang="en-US" sz="2800" dirty="0">
                <a:solidFill>
                  <a:srgbClr val="F5EB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backend. NLP extracts symptoms, ML models assess urgency, and rule-based checks detect emergencies. MongoDB logs each case . This hybrid approach delivers quick, accurate, and private triage recommendations without relying on external cloud services.</a:t>
            </a:r>
          </a:p>
        </p:txBody>
      </p:sp>
      <p:sp>
        <p:nvSpPr>
          <p:cNvPr id="8" name="Freeform 8"/>
          <p:cNvSpPr/>
          <p:nvPr/>
        </p:nvSpPr>
        <p:spPr>
          <a:xfrm rot="10340232" flipH="1">
            <a:off x="11436985" y="9006341"/>
            <a:ext cx="8973349" cy="2916338"/>
          </a:xfrm>
          <a:custGeom>
            <a:avLst/>
            <a:gdLst/>
            <a:ahLst/>
            <a:cxnLst/>
            <a:rect l="l" t="t" r="r" b="b"/>
            <a:pathLst>
              <a:path w="8973349" h="2916338">
                <a:moveTo>
                  <a:pt x="8973348" y="0"/>
                </a:moveTo>
                <a:lnTo>
                  <a:pt x="0" y="0"/>
                </a:lnTo>
                <a:lnTo>
                  <a:pt x="0" y="2916339"/>
                </a:lnTo>
                <a:lnTo>
                  <a:pt x="8973348" y="2916339"/>
                </a:lnTo>
                <a:lnTo>
                  <a:pt x="8973348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20197" y="9079069"/>
            <a:ext cx="2384531" cy="1031149"/>
          </a:xfrm>
          <a:custGeom>
            <a:avLst/>
            <a:gdLst/>
            <a:ahLst/>
            <a:cxnLst/>
            <a:rect l="l" t="t" r="r" b="b"/>
            <a:pathLst>
              <a:path w="2384531" h="1031149">
                <a:moveTo>
                  <a:pt x="0" y="0"/>
                </a:moveTo>
                <a:lnTo>
                  <a:pt x="2384531" y="0"/>
                </a:lnTo>
                <a:lnTo>
                  <a:pt x="2384531" y="1031149"/>
                </a:lnTo>
                <a:lnTo>
                  <a:pt x="0" y="1031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5000"/>
            </a:blip>
            <a:stretch>
              <a:fillRect l="-32090" t="-135989" r="-30767" b="-140620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3370002" flipH="1">
            <a:off x="7808361" y="-5355911"/>
            <a:ext cx="16230600" cy="8135588"/>
          </a:xfrm>
          <a:custGeom>
            <a:avLst/>
            <a:gdLst/>
            <a:ahLst/>
            <a:cxnLst/>
            <a:rect l="l" t="t" r="r" b="b"/>
            <a:pathLst>
              <a:path w="16230600" h="8135588">
                <a:moveTo>
                  <a:pt x="16230600" y="0"/>
                </a:moveTo>
                <a:lnTo>
                  <a:pt x="0" y="0"/>
                </a:lnTo>
                <a:lnTo>
                  <a:pt x="0" y="8135588"/>
                </a:lnTo>
                <a:lnTo>
                  <a:pt x="16230600" y="8135588"/>
                </a:lnTo>
                <a:lnTo>
                  <a:pt x="162306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10376732" flipH="1">
            <a:off x="-5213454" y="-2534930"/>
            <a:ext cx="16230600" cy="8135588"/>
          </a:xfrm>
          <a:custGeom>
            <a:avLst/>
            <a:gdLst/>
            <a:ahLst/>
            <a:cxnLst/>
            <a:rect l="l" t="t" r="r" b="b"/>
            <a:pathLst>
              <a:path w="16230600" h="8135588">
                <a:moveTo>
                  <a:pt x="16230600" y="0"/>
                </a:moveTo>
                <a:lnTo>
                  <a:pt x="0" y="0"/>
                </a:lnTo>
                <a:lnTo>
                  <a:pt x="0" y="8135588"/>
                </a:lnTo>
                <a:lnTo>
                  <a:pt x="16230600" y="8135588"/>
                </a:lnTo>
                <a:lnTo>
                  <a:pt x="162306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10340232" flipH="1">
            <a:off x="10631318" y="8303050"/>
            <a:ext cx="8973349" cy="2916338"/>
          </a:xfrm>
          <a:custGeom>
            <a:avLst/>
            <a:gdLst/>
            <a:ahLst/>
            <a:cxnLst/>
            <a:rect l="l" t="t" r="r" b="b"/>
            <a:pathLst>
              <a:path w="8973349" h="2916338">
                <a:moveTo>
                  <a:pt x="8973349" y="0"/>
                </a:moveTo>
                <a:lnTo>
                  <a:pt x="0" y="0"/>
                </a:lnTo>
                <a:lnTo>
                  <a:pt x="0" y="2916339"/>
                </a:lnTo>
                <a:lnTo>
                  <a:pt x="8973349" y="2916339"/>
                </a:lnTo>
                <a:lnTo>
                  <a:pt x="897334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AutoShape 6"/>
          <p:cNvSpPr/>
          <p:nvPr/>
        </p:nvSpPr>
        <p:spPr>
          <a:xfrm>
            <a:off x="1183310" y="4133061"/>
            <a:ext cx="15921381" cy="0"/>
          </a:xfrm>
          <a:prstGeom prst="line">
            <a:avLst/>
          </a:prstGeom>
          <a:ln w="38100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2390696" y="3994406"/>
            <a:ext cx="315410" cy="31541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868574" y="3994406"/>
            <a:ext cx="315410" cy="31541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83310" y="2383151"/>
            <a:ext cx="1424366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spc="-648">
                <a:solidFill>
                  <a:srgbClr val="F5EBFF"/>
                </a:solidFill>
                <a:latin typeface="Trend Sans One"/>
                <a:ea typeface="Trend Sans One"/>
                <a:cs typeface="Trend Sans One"/>
                <a:sym typeface="Trend Sans One"/>
              </a:rPr>
              <a:t>TECH IMPLEMENTATION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37919" y="4523043"/>
            <a:ext cx="3127853" cy="664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6"/>
              </a:lnSpc>
            </a:pPr>
            <a:r>
              <a:rPr lang="en-US" sz="3804" spc="-410">
                <a:solidFill>
                  <a:srgbClr val="FFBD59"/>
                </a:solidFill>
                <a:latin typeface="Trend Sans One"/>
                <a:ea typeface="Trend Sans One"/>
                <a:cs typeface="Trend Sans One"/>
                <a:sym typeface="Trend Sans One"/>
              </a:rPr>
              <a:t>POINT 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13773" y="4523043"/>
            <a:ext cx="3663175" cy="664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6"/>
              </a:lnSpc>
            </a:pPr>
            <a:r>
              <a:rPr lang="en-US" sz="3804" spc="-410">
                <a:solidFill>
                  <a:srgbClr val="FFBD59"/>
                </a:solidFill>
                <a:latin typeface="Trend Sans One"/>
                <a:ea typeface="Trend Sans One"/>
                <a:cs typeface="Trend Sans One"/>
                <a:sym typeface="Trend Sans One"/>
              </a:rPr>
              <a:t>POINT 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37919" y="5199733"/>
            <a:ext cx="4108108" cy="1997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8"/>
              </a:lnSpc>
              <a:spcBef>
                <a:spcPct val="0"/>
              </a:spcBef>
            </a:pPr>
            <a:r>
              <a:rPr lang="en-US" sz="2863" dirty="0">
                <a:solidFill>
                  <a:srgbClr val="F5EB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Frontend: HTML/CSS/JavaScript form collects age and symptoms, sends request to </a:t>
            </a:r>
            <a:r>
              <a:rPr lang="en-US" sz="2863" dirty="0" err="1">
                <a:solidFill>
                  <a:srgbClr val="F5EB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FastAPI</a:t>
            </a:r>
            <a:r>
              <a:rPr lang="en-US" sz="2863" dirty="0">
                <a:solidFill>
                  <a:srgbClr val="F5EB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813773" y="5199733"/>
            <a:ext cx="4216749" cy="2509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8"/>
              </a:lnSpc>
              <a:spcBef>
                <a:spcPct val="0"/>
              </a:spcBef>
            </a:pPr>
            <a:r>
              <a:rPr lang="en-US" sz="2863" dirty="0">
                <a:solidFill>
                  <a:srgbClr val="F5EB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Backend:</a:t>
            </a:r>
          </a:p>
          <a:p>
            <a:pPr>
              <a:lnSpc>
                <a:spcPts val="4008"/>
              </a:lnSpc>
              <a:spcBef>
                <a:spcPct val="0"/>
              </a:spcBef>
            </a:pPr>
            <a:r>
              <a:rPr lang="en-US" sz="2863" dirty="0">
                <a:solidFill>
                  <a:srgbClr val="F5EB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</a:t>
            </a:r>
            <a:r>
              <a:rPr lang="en-US" sz="2863" dirty="0" err="1">
                <a:solidFill>
                  <a:srgbClr val="F5EB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FastAPI</a:t>
            </a:r>
            <a:r>
              <a:rPr lang="en-US" sz="2863" dirty="0">
                <a:solidFill>
                  <a:srgbClr val="F5EB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+ </a:t>
            </a:r>
            <a:r>
              <a:rPr lang="en-US" sz="2863" dirty="0" err="1">
                <a:solidFill>
                  <a:srgbClr val="F5EB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spaCy</a:t>
            </a:r>
            <a:r>
              <a:rPr lang="en-US" sz="2863" dirty="0">
                <a:solidFill>
                  <a:srgbClr val="F5EB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+ scikit-learn model processes symptoms, applies rule-based overrides.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289261" y="4523043"/>
            <a:ext cx="3432630" cy="664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6"/>
              </a:lnSpc>
            </a:pPr>
            <a:r>
              <a:rPr lang="en-US" sz="3804" spc="-410">
                <a:solidFill>
                  <a:srgbClr val="FFBD59"/>
                </a:solidFill>
                <a:latin typeface="Trend Sans One"/>
                <a:ea typeface="Trend Sans One"/>
                <a:cs typeface="Trend Sans One"/>
                <a:sym typeface="Trend Sans One"/>
              </a:rPr>
              <a:t>POINT 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289261" y="5199733"/>
            <a:ext cx="4660820" cy="1484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8"/>
              </a:lnSpc>
              <a:spcBef>
                <a:spcPct val="0"/>
              </a:spcBef>
            </a:pPr>
            <a:r>
              <a:rPr lang="en-US" sz="2863" dirty="0">
                <a:solidFill>
                  <a:srgbClr val="F5EB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Database:</a:t>
            </a:r>
          </a:p>
          <a:p>
            <a:pPr>
              <a:lnSpc>
                <a:spcPts val="4008"/>
              </a:lnSpc>
              <a:spcBef>
                <a:spcPct val="0"/>
              </a:spcBef>
            </a:pPr>
            <a:r>
              <a:rPr lang="en-US" sz="2863" dirty="0">
                <a:solidFill>
                  <a:srgbClr val="F5EB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MongoDB logs cases , results returned to frontend instantly.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3346452" y="3994406"/>
            <a:ext cx="315410" cy="31541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20197" y="9079069"/>
            <a:ext cx="2384531" cy="1031149"/>
          </a:xfrm>
          <a:custGeom>
            <a:avLst/>
            <a:gdLst/>
            <a:ahLst/>
            <a:cxnLst/>
            <a:rect l="l" t="t" r="r" b="b"/>
            <a:pathLst>
              <a:path w="2384531" h="1031149">
                <a:moveTo>
                  <a:pt x="0" y="0"/>
                </a:moveTo>
                <a:lnTo>
                  <a:pt x="2384531" y="0"/>
                </a:lnTo>
                <a:lnTo>
                  <a:pt x="2384531" y="1031149"/>
                </a:lnTo>
                <a:lnTo>
                  <a:pt x="0" y="10311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5000"/>
            </a:blip>
            <a:stretch>
              <a:fillRect l="-32090" t="-135989" r="-30767" b="-140620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1848016" flipH="1" flipV="1">
            <a:off x="245880" y="6189906"/>
            <a:ext cx="9513980" cy="6957098"/>
          </a:xfrm>
          <a:custGeom>
            <a:avLst/>
            <a:gdLst/>
            <a:ahLst/>
            <a:cxnLst/>
            <a:rect l="l" t="t" r="r" b="b"/>
            <a:pathLst>
              <a:path w="9513980" h="6957098">
                <a:moveTo>
                  <a:pt x="9513980" y="6957097"/>
                </a:moveTo>
                <a:lnTo>
                  <a:pt x="0" y="6957097"/>
                </a:lnTo>
                <a:lnTo>
                  <a:pt x="0" y="0"/>
                </a:lnTo>
                <a:lnTo>
                  <a:pt x="9513980" y="0"/>
                </a:lnTo>
                <a:lnTo>
                  <a:pt x="9513980" y="6957097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10423409" flipH="1">
            <a:off x="8042389" y="8160600"/>
            <a:ext cx="11933919" cy="3878524"/>
          </a:xfrm>
          <a:custGeom>
            <a:avLst/>
            <a:gdLst/>
            <a:ahLst/>
            <a:cxnLst/>
            <a:rect l="l" t="t" r="r" b="b"/>
            <a:pathLst>
              <a:path w="11933919" h="3878524">
                <a:moveTo>
                  <a:pt x="11933919" y="0"/>
                </a:moveTo>
                <a:lnTo>
                  <a:pt x="0" y="0"/>
                </a:lnTo>
                <a:lnTo>
                  <a:pt x="0" y="3878524"/>
                </a:lnTo>
                <a:lnTo>
                  <a:pt x="11933919" y="3878524"/>
                </a:lnTo>
                <a:lnTo>
                  <a:pt x="1193391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9898505" flipH="1">
            <a:off x="-2817730" y="-2534930"/>
            <a:ext cx="16230600" cy="8135588"/>
          </a:xfrm>
          <a:custGeom>
            <a:avLst/>
            <a:gdLst/>
            <a:ahLst/>
            <a:cxnLst/>
            <a:rect l="l" t="t" r="r" b="b"/>
            <a:pathLst>
              <a:path w="16230600" h="8135588">
                <a:moveTo>
                  <a:pt x="16230600" y="0"/>
                </a:moveTo>
                <a:lnTo>
                  <a:pt x="0" y="0"/>
                </a:lnTo>
                <a:lnTo>
                  <a:pt x="0" y="8135588"/>
                </a:lnTo>
                <a:lnTo>
                  <a:pt x="16230600" y="8135588"/>
                </a:lnTo>
                <a:lnTo>
                  <a:pt x="1623060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3370002" flipH="1">
            <a:off x="7808361" y="-5355911"/>
            <a:ext cx="16230600" cy="8135588"/>
          </a:xfrm>
          <a:custGeom>
            <a:avLst/>
            <a:gdLst/>
            <a:ahLst/>
            <a:cxnLst/>
            <a:rect l="l" t="t" r="r" b="b"/>
            <a:pathLst>
              <a:path w="16230600" h="8135588">
                <a:moveTo>
                  <a:pt x="16230600" y="0"/>
                </a:moveTo>
                <a:lnTo>
                  <a:pt x="0" y="0"/>
                </a:lnTo>
                <a:lnTo>
                  <a:pt x="0" y="8135588"/>
                </a:lnTo>
                <a:lnTo>
                  <a:pt x="16230600" y="8135588"/>
                </a:lnTo>
                <a:lnTo>
                  <a:pt x="1623060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174547" y="1269285"/>
            <a:ext cx="9151387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 spc="-971">
                <a:solidFill>
                  <a:srgbClr val="F5EBFF"/>
                </a:solidFill>
                <a:latin typeface="Trend Sans One"/>
                <a:ea typeface="Trend Sans One"/>
                <a:cs typeface="Trend Sans One"/>
                <a:sym typeface="Trend Sans One"/>
              </a:rPr>
              <a:t>KEY FEATURES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4922" y="2958386"/>
            <a:ext cx="3882170" cy="664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6"/>
              </a:lnSpc>
            </a:pPr>
            <a:r>
              <a:rPr lang="en-US" sz="3804" spc="-410">
                <a:solidFill>
                  <a:srgbClr val="FFBD59"/>
                </a:solidFill>
                <a:latin typeface="Trend Sans One"/>
                <a:ea typeface="Trend Sans One"/>
                <a:cs typeface="Trend Sans One"/>
                <a:sym typeface="Trend Sans One"/>
              </a:rPr>
              <a:t>FEATURE 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4922" y="5544178"/>
            <a:ext cx="5342138" cy="664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6"/>
              </a:lnSpc>
            </a:pPr>
            <a:r>
              <a:rPr lang="en-US" sz="3804" spc="-410">
                <a:solidFill>
                  <a:srgbClr val="FFBD59"/>
                </a:solidFill>
                <a:latin typeface="Trend Sans One"/>
                <a:ea typeface="Trend Sans One"/>
                <a:cs typeface="Trend Sans One"/>
                <a:sym typeface="Trend Sans One"/>
              </a:rPr>
              <a:t>FEATURE 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14922" y="3635076"/>
            <a:ext cx="14608738" cy="1306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  <a:spcBef>
                <a:spcPct val="0"/>
              </a:spcBef>
            </a:pPr>
            <a:r>
              <a:rPr lang="en-US" sz="2800" dirty="0">
                <a:solidFill>
                  <a:srgbClr val="F5EB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AI‑Driven Symptom Analysis – Uses </a:t>
            </a:r>
            <a:r>
              <a:rPr lang="en-US" sz="2800" dirty="0" err="1">
                <a:solidFill>
                  <a:srgbClr val="F5EB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spaCy</a:t>
            </a:r>
            <a:r>
              <a:rPr lang="en-US" sz="2800" dirty="0">
                <a:solidFill>
                  <a:srgbClr val="F5EB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NLP to extract symptoms and a scikit‑learn model with rule‑based checks to deliver fast, accurate triage.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14922" y="6220869"/>
            <a:ext cx="15214394" cy="1307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  <a:spcBef>
                <a:spcPct val="0"/>
              </a:spcBef>
            </a:pPr>
            <a:r>
              <a:rPr lang="en-US" sz="2863" dirty="0">
                <a:solidFill>
                  <a:srgbClr val="F5EB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Secure Local Storage – Saves all patient data in MongoDB, ensuring privacy, full data ownership, and offline functionality. </a:t>
            </a:r>
          </a:p>
        </p:txBody>
      </p:sp>
      <p:sp>
        <p:nvSpPr>
          <p:cNvPr id="12" name="Freeform 12"/>
          <p:cNvSpPr/>
          <p:nvPr/>
        </p:nvSpPr>
        <p:spPr>
          <a:xfrm>
            <a:off x="120197" y="9079069"/>
            <a:ext cx="2384531" cy="1031149"/>
          </a:xfrm>
          <a:custGeom>
            <a:avLst/>
            <a:gdLst/>
            <a:ahLst/>
            <a:cxnLst/>
            <a:rect l="l" t="t" r="r" b="b"/>
            <a:pathLst>
              <a:path w="2384531" h="1031149">
                <a:moveTo>
                  <a:pt x="0" y="0"/>
                </a:moveTo>
                <a:lnTo>
                  <a:pt x="2384531" y="0"/>
                </a:lnTo>
                <a:lnTo>
                  <a:pt x="2384531" y="1031149"/>
                </a:lnTo>
                <a:lnTo>
                  <a:pt x="0" y="1031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5000"/>
            </a:blip>
            <a:stretch>
              <a:fillRect l="-32090" t="-135989" r="-30767" b="-140620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9898505" flipH="1">
            <a:off x="-2518109" y="-2382518"/>
            <a:ext cx="16230600" cy="8135588"/>
          </a:xfrm>
          <a:custGeom>
            <a:avLst/>
            <a:gdLst/>
            <a:ahLst/>
            <a:cxnLst/>
            <a:rect l="l" t="t" r="r" b="b"/>
            <a:pathLst>
              <a:path w="16230600" h="8135588">
                <a:moveTo>
                  <a:pt x="16230600" y="0"/>
                </a:moveTo>
                <a:lnTo>
                  <a:pt x="0" y="0"/>
                </a:lnTo>
                <a:lnTo>
                  <a:pt x="0" y="8135588"/>
                </a:lnTo>
                <a:lnTo>
                  <a:pt x="16230600" y="8135588"/>
                </a:lnTo>
                <a:lnTo>
                  <a:pt x="162306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326938">
            <a:off x="12026642" y="3185715"/>
            <a:ext cx="5672592" cy="7901462"/>
          </a:xfrm>
          <a:custGeom>
            <a:avLst/>
            <a:gdLst/>
            <a:ahLst/>
            <a:cxnLst/>
            <a:rect l="l" t="t" r="r" b="b"/>
            <a:pathLst>
              <a:path w="5672592" h="7901462">
                <a:moveTo>
                  <a:pt x="0" y="0"/>
                </a:moveTo>
                <a:lnTo>
                  <a:pt x="5672591" y="0"/>
                </a:lnTo>
                <a:lnTo>
                  <a:pt x="5672591" y="7901463"/>
                </a:lnTo>
                <a:lnTo>
                  <a:pt x="0" y="79014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1799508" flipH="1">
            <a:off x="9144000" y="-5240164"/>
            <a:ext cx="16230600" cy="8135588"/>
          </a:xfrm>
          <a:custGeom>
            <a:avLst/>
            <a:gdLst/>
            <a:ahLst/>
            <a:cxnLst/>
            <a:rect l="l" t="t" r="r" b="b"/>
            <a:pathLst>
              <a:path w="16230600" h="8135588">
                <a:moveTo>
                  <a:pt x="16230600" y="0"/>
                </a:moveTo>
                <a:lnTo>
                  <a:pt x="0" y="0"/>
                </a:lnTo>
                <a:lnTo>
                  <a:pt x="0" y="8135588"/>
                </a:lnTo>
                <a:lnTo>
                  <a:pt x="16230600" y="8135588"/>
                </a:lnTo>
                <a:lnTo>
                  <a:pt x="162306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028700" y="2331719"/>
            <a:ext cx="9772840" cy="1071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71"/>
              </a:lnSpc>
            </a:pPr>
            <a:r>
              <a:rPr lang="en-US" sz="6193" spc="-668">
                <a:solidFill>
                  <a:srgbClr val="F5EBFF"/>
                </a:solidFill>
                <a:latin typeface="Trend Sans One"/>
                <a:ea typeface="Trend Sans One"/>
                <a:cs typeface="Trend Sans One"/>
                <a:sym typeface="Trend Sans One"/>
              </a:rPr>
              <a:t>IMPACTS AND BENEFITS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770227"/>
            <a:ext cx="10784095" cy="4137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  <a:spcBef>
                <a:spcPct val="0"/>
              </a:spcBef>
            </a:pPr>
            <a:r>
              <a:rPr lang="en-US" sz="3200" dirty="0">
                <a:solidFill>
                  <a:srgbClr val="F5EB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Improves healthcare accessibility, enables early detection of critical conditions, and reduces hospital load by filtering non‑urgent cases. Provides patients with instant, clear guidance via a simple interface. The combination of AI predictions and medical rules ensures accuracy, while local storage guarantees privacy, security, and offline functionality.</a:t>
            </a:r>
          </a:p>
        </p:txBody>
      </p:sp>
      <p:sp>
        <p:nvSpPr>
          <p:cNvPr id="8" name="Freeform 8"/>
          <p:cNvSpPr/>
          <p:nvPr/>
        </p:nvSpPr>
        <p:spPr>
          <a:xfrm>
            <a:off x="120197" y="9079069"/>
            <a:ext cx="2384531" cy="1031149"/>
          </a:xfrm>
          <a:custGeom>
            <a:avLst/>
            <a:gdLst/>
            <a:ahLst/>
            <a:cxnLst/>
            <a:rect l="l" t="t" r="r" b="b"/>
            <a:pathLst>
              <a:path w="2384531" h="1031149">
                <a:moveTo>
                  <a:pt x="0" y="0"/>
                </a:moveTo>
                <a:lnTo>
                  <a:pt x="2384531" y="0"/>
                </a:lnTo>
                <a:lnTo>
                  <a:pt x="2384531" y="1031149"/>
                </a:lnTo>
                <a:lnTo>
                  <a:pt x="0" y="10311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5000"/>
            </a:blip>
            <a:stretch>
              <a:fillRect l="-32090" t="-135989" r="-30767" b="-140620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517</Words>
  <Application>Microsoft Office PowerPoint</Application>
  <PresentationFormat>Custom</PresentationFormat>
  <Paragraphs>37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Canva Sans Bold</vt:lpstr>
      <vt:lpstr>Trend Sans One</vt:lpstr>
      <vt:lpstr>Barlow SemiCondensed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2025 | Fauget University</dc:title>
  <dc:creator>Tharun V</dc:creator>
  <cp:lastModifiedBy>Tharun V</cp:lastModifiedBy>
  <cp:revision>4</cp:revision>
  <dcterms:created xsi:type="dcterms:W3CDTF">2006-08-16T00:00:00Z</dcterms:created>
  <dcterms:modified xsi:type="dcterms:W3CDTF">2025-08-14T02:53:08Z</dcterms:modified>
  <dc:identifier>DAGv7k7tzN0</dc:identifier>
</cp:coreProperties>
</file>